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customers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"Serious"</ns1:t>
            </ns1:r>
            <ns1:r>
              <ns1:rPr b="1" lang="ja-JP" sz="2400">
                <ns1:solidFill>
                  <ns1:schemeClr val="lt1"/>
                </ns1:solidFill>
                <ns1:latin typeface="BIZ UDPGothic"/>
                <ns1:ea typeface="BIZ UDPGothic"/>
                <ns1:cs typeface="BIZ UDPGothic"/>
                <ns1:sym typeface="BIZ UDPGothic"/>
              </ns1:rPr>
              <ns1:t> B2B mark</ns1:t>
            </ns1:r>
            <ns1:r>
              <ns1:rPr b="1" lang="ja-JP" sz="3600">
                <ns1:solidFill>
                  <ns1:schemeClr val="lt1"/>
                </ns1:solidFill>
                <ns1:latin typeface="BIZ UDPGothic"/>
                <ns1:ea typeface="BIZ UDPGothic"/>
                <ns1:cs typeface="BIZ UDPGothic"/>
                <ns1:sym typeface="BIZ UDPGothic"/>
              </ns1:rPr>
              <ns1:t>eting sup</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port star</ns1:t>
            </ns1:r>
            <ns1:r>
              <ns1:rPr b="1" lang="ja-JP" sz="2400">
                <ns1:solidFill>
                  <ns1:schemeClr val="lt1"/>
                </ns1:solidFill>
                <ns1:latin typeface="BIZ UDPGothic"/>
                <ns1:ea typeface="BIZ UDPGothic"/>
                <ns1:cs typeface="BIZ UDPGothic"/>
                <ns1:sym typeface="BIZ UDPGothic"/>
              </ns1:rPr>
              <ns1:t>ting with</ns1:t>
            </ns1:r>
            <ns1:r>
              <ns1:rPr b="1" lang="ja-JP" sz="3600">
                <ns1:solidFill>
                  <ns1:schemeClr val="lt1"/>
                </ns1:solidFill>
                <ns1:latin typeface="BIZ UDPGothic"/>
                <ns1:ea typeface="BIZ UDPGothic"/>
                <ns1:cs typeface="BIZ UDPGothic"/>
                <ns1:sym typeface="BIZ UDPGothic"/>
              </ns1:rPr>
              <ns1:t> webinars</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 Introduc</ns1:t>
            </ns1:r>
            <ns1:r>
              <ns1:rPr b="1" lang="ja-JP" sz="2400">
                <ns1:solidFill>
                  <ns1:schemeClr val="lt1"/>
                </ns1:solidFill>
                <ns1:latin typeface="BIZ UDPGothic"/>
                <ns1:ea typeface="BIZ UDPGothic"/>
                <ns1:cs typeface="BIZ UDPGothic"/>
                <ns1:sym typeface="BIZ UDPGothic"/>
              </ns1:rPr>
              <ns1:t>tion to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delivered to Southeast Asia at almost the same price as for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(and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subtitles in local languages, translating slides, to the day of delivery.</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 videos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exhibitions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Response to subsequent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Differs b</ns1:t>
              </ns1:r>
              <ns1:r>
                <ns1:rPr b="1" i="0" lang="ja-JP" sz="2400" u="none" cap="none" strike="noStrike">
                  <ns1:solidFill>
                    <ns1:schemeClr val="accent4"/>
                  </ns1:solidFill>
                  <ns1:latin typeface="BIZ UDPGothic"/>
                  <ns1:ea typeface="BIZ UDPGothic"/>
                  <ns1:cs typeface="BIZ UDPGothic"/>
                  <ns1:sym typeface="BIZ UDPGothic"/>
                </ns1:rPr>
                <ns1:t>y about 1</ns1:t>
              </ns1:r>
              <ns1:r>
                <ns1:rPr b="0" i="0" lang="ja-JP" sz="1600" u="none" cap="none" strike="noStrike">
                  <ns1:solidFill>
                    <ns1:schemeClr val="accent4"/>
                  </ns1:solidFill>
                  <ns1:latin typeface="BIZ UDPGothic"/>
                  <ns1:ea typeface="BIZ UDPGothic"/>
                  <ns1:cs typeface="BIZ UDPGothic"/>
                  <ns1:sym typeface="BIZ UDPGothic"/>
                </ns1:rPr>
                <ns1:t>00 times</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increasing </ns1:t>
              </ns1:r>
              <ns1:r>
                <ns1:rPr b="0" i="0" lang="ja-JP" sz="1600" u="none" cap="none" strike="noStrike">
                  <ns1:solidFill>
                    <ns1:schemeClr val="accent4"/>
                  </ns1:solidFill>
                  <ns1:latin typeface="BIZ UDPGothic"/>
                  <ns1:ea typeface="BIZ UDPGothic"/>
                  <ns1:cs typeface="BIZ UDPGothic"/>
                  <ns1:sym typeface="BIZ UDPGothic"/>
                </ns1:rPr>
                <ns1:t>trust and c</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Response rate when materials are sent by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a webinar?</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viewers with "high interest"</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people troubled by issues your products/services can solve will participate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from no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First, by holding webinars that "provide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customers</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Owned!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corporations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participants in your webinars are better matched to your products and services, we do not use attribute specification (segmentation) when attracting participants via email, etc.</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Instead, we design th</ns1:t>
            </ns1:r>
            <ns1:r>
              <ns1:rPr b="1" i="0" lang="ja-JP" sz="1600" u="sng" cap="none" strike="noStrike">
                <ns1:solidFill>
                  <ns1:schemeClr val="accent4"/>
                </ns1:solidFill>
                <ns1:latin typeface="BIZ UDPGothic"/>
                <ns1:ea typeface="BIZ UDPGothic"/>
                <ns1:cs typeface="BIZ UDPGothic"/>
                <ns1:sym typeface="BIZ UDPGothic"/>
              </ns1:rPr>
              <ns1:t>e webinar theme (titl</ns1:t>
            </ns1:r>
            <ns1:r>
              <ns1:rPr b="1" i="0" lang="ja-JP" sz="1800" u="sng" cap="none" strike="noStrike">
                <ns1:solidFill>
                  <ns1:schemeClr val="accent4"/>
                </ns1:solidFill>
                <ns1:latin typeface="BIZ UDPGothic"/>
                <ns1:ea typeface="BIZ UDPGothic"/>
                <ns1:cs typeface="BIZ UDPGothic"/>
                <ns1:sym typeface="BIZ UDPGothic"/>
              </ns1:rPr>
              <ns1:t>e, 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the Majisemi side,</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to increase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Type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 DX-related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Production/Manufacturing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Types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&amp;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contract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pe</ns1:t>
              </ns1:r>
              <ns1:r>
                <ns1:rPr b="0" i="0" lang="ja-JP" sz="1600" u="none" cap="none" strike="noStrike">
                  <ns1:solidFill>
                    <ns1:srgbClr val="D8D8D8"/>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pe</ns1:t>
              </ns1:r>
              <ns1:r>
                <ns1:rPr b="0" i="0" lang="ja-JP" sz="1600" u="none" cap="none" strike="noStrike">
                  <ns1:solidFill>
                    <ns1:schemeClr val="accent4"/>
                  </ns1:solidFill>
                  <ns1:latin typeface="BIZ UDPGothic"/>
                  <ns1:ea typeface="BIZ UDPGothic"/>
                  <ns1:cs typeface="BIZ UDPGothic"/>
                  <ns1:sym typeface="BIZ UDPGothic"/>
                </ns1:rPr>
                <ns1:t>rson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pe</ns1:t>
                </ns1:r>
                <ns1:r>
                  <ns1:rPr b="0" i="0" lang="ja-JP" sz="1600" u="none" cap="none" strike="noStrike">
                    <ns1:solidFill>
                      <ns1:schemeClr val="accent4"/>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Including past participants, repeatedly holding webinars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Held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pe</ns1:t>
              </ns1:r>
              <ns1:r>
                <ns1:rPr b="0" i="0" lang="ja-JP" sz="18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is important!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operations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attendee slots</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Create and publish attendee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URL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declined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To your company's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charged regardless of the number of people!</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it!</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Participation URL distribution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1-week and day-before reminder distribution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 the mirror site of the Majisemi customer acquisition slot,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・SIer focusing on selling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webinars in-house but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requesting media for customer acquisition,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・Utilized know-how from hosting 1,000 webinars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annually and tools like "trend analysis tools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 to propose "attractive plans" from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over 120 attendees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marketing challenges</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to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"Explored themes and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・While repeatedly holding webinars, explore "themes that can attra</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ct a certain level of audience and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・Attracting around 30 participants each time, improving the conversion rate from 10%→20%→50%</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follow-ups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 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・Struggling with attracting attendees and attendance rates for offline seminars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・30 registrations → achieved 6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・An IT venture company in the infrastructure sector also developing its own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several webinars with successful audience attraction,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・Staff are too busy to conduct sufficient sales follow-ups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"seminar planning that leads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"Majifolo"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・50 registrations → achieved 8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target audience numbers each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・Issues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script creation by generative AI and presentation outsourcing by AI digital human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the follow-up outsourcing service "Majifolo" which makes calls immediately after the webinar ends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・20 registrations → achieved 4 appointments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Discussion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discussions (appointments) instead of just audience attraction</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yen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yen (10 people per month)</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yen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yen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yen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*See each plan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(Automatically renewed)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agency</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AI-based presentation agency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yen</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yen</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yen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Held</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attendees achieved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each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yen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20-person free bonus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ns1:t>
            </ns1:r>
            <ns1:r>
              <ns1:rPr b="1" i="0" lang="ja-JP" sz="3600" u="none" cap="none" strike="noStrike">
                <ns1:solidFill>
                  <ns1:srgbClr val="ED7D31"/>
                </ns1:solidFill>
                <ns1:latin typeface="BIZ UDPGothic"/>
                <ns1:ea typeface="BIZ UDPGothic"/>
                <ns1:cs typeface="BIZ UDPGothic"/>
                <ns1:sym typeface="BIZ UDPGothic"/>
              </ns1:rPr>
              <ns1:t> 20-person free bonus</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Held</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signing up for Majisemi Club, you can use this bonus at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anytime. Even if you cancel after one session, it's more economical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great price of 10,000 yen each)</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to host additional webinars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possible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may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are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operations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planner with IT knowledge will work with you to create a webinar plan that achieves audience acquisition and business negotiation.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office)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Attendants with experience in operating 1,000 seminars annually will accompany you until the seminar is hosted.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office)</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Formal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 has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one-hour meeting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Attraction page publication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Create application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Handle applicants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 the flow and requests for the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day
・Check the speaker's connection e</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nvironment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the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publishing the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preparation for publication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for about one hour. Propose appeal points and align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planning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you share in advance and create appeal point proposals.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planning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title and announcement text proposals.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planning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planning proposal content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planning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features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begins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Lecture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applies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replay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own managed SNS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live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other than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ng
and new lead acqui</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sition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website,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※Full videos are not provided during the trial, whether free or paid. Howeve</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r, after the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If you want to ensure competitors are declined, please set the application deadline 3 business days in advance.</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Hosted and applied for each time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Performance-based billing according to the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Applications from 20 people or more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※Actual billing will be based on the number of applicants up to the maximum number above. If capacity is reached, application acceptance will stop.</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includes not only participants but also absentees (pre-cancellations, day-of cancellations).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will strive to attract as close to the maximum as possible, but attendance is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※Depending on the seminar theme or other concurrent events, there may be cases with no attendance.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fully performance-based plan for hosting a one-time webinar.</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four types depending on how much you want to delegate.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We accept applications from 20 people.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be billed for only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Management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Management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towards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we cannot refund any remaining customer acquisition slots. Additionally, you cannot rejoin the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withdraw, please contact us via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implementing the PDCA cycle to create better webinars. Admission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provide a one-stop service including planning, customer acquisition, moderation, and management. We cannot support only customer acquisition, etc.</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The product introduction will be conducted in the latter part of the presentation. The seminar content will be decided in consultation with the Majisemi planning members. It may not be possible to hold a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contract commencement.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yen (exclu</ns1:t>
            </ns1:r>
            <ns1:r>
              <ns1:rPr b="1" i="0" lang="ja-JP" sz="800" u="none" cap="none" strike="noStrike">
                <ns1:solidFill>
                  <ns1:schemeClr val="accent4"/>
                </ns1:solidFill>
                <ns1:latin typeface="BIZ UDPGothic"/>
                <ns1:ea typeface="BIZ UDPGothic"/>
                <ns1:cs typeface="BIZ UDPGothic"/>
                <ns1:sym typeface="BIZ UDPGothic"/>
              </ns1:rPr>
              <ns1:t>ding tax) ※ Light Plan includes</ns1:t>
            </ns1:r>
            <ns1:r>
              <ns1:rPr b="1" i="0" lang="ja-JP" sz="1000" u="none" cap="none" strike="noStrike">
                <ns1:solidFill>
                  <ns1:schemeClr val="accent4"/>
                </ns1:solidFill>
                <ns1:latin typeface="BIZ UDPGothic"/>
                <ns1:ea typeface="BIZ UDPGothic"/>
                <ns1:cs typeface="BIZ UDPGothic"/>
                <ns1:sym typeface="BIZ UDPGothic"/>
              </ns1:rPr>
              <ns1:t> 10 customer acquisition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ns1:t>
            </ns1:r>
            <ns1:r>
              <ns1:rPr b="1" i="0" lang="ja-JP" sz="800" u="none" cap="none" strike="noStrike">
                <ns1:solidFill>
                  <ns1:schemeClr val="accent4"/>
                </ns1:solidFill>
                <ns1:latin typeface="BIZ UDPGothic"/>
                <ns1:ea typeface="BIZ UDPGothic"/>
                <ns1:cs typeface="BIZ UDPGothic"/>
                <ns1:sym typeface="BIZ UDPGothic"/>
              </ns1:rPr>
              <ns1:t>Slot @10,000 yen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customer acquisition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The minimum capacity for webinars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you hold a webinar with 30 participants in the first month, purchase an additional 20 participant slots (@10,000 yen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meet the quota, the remaining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yen</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(for which fees apply) registers again for the current seminar, that seminar will not be subject to charges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Additionally, benefits include providing leads from those who download publicly available presentation materials, offering a branding dashboard, and providing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participants,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If 10 participants are attracted through the monthly fee and 20 through additional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in converting seminars into business discussions or want to strengthen your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・Which products or services?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・Who is the 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Held</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Participant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recruitment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recruitment slots every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participants from the first month are also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participants, 10 or more for re-broadcasts)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with 50, 100 participants, etc. is also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yen per participant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recruitment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holding a webinar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participants, we will prepare the application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privacy protection,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(cancellations before and on the day) are counted towards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every 3 months, and will continue in the same manner thereafter.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we cannot refund any remaining customer acquisition slots. Additionally, you cannot rejoin the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*For withdrawal,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accept requests with a guarantee of business negotiations.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We guarantee 30 participants and 3 business negotiations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the planning of seminar content, recruitment, day-of operations, and sending materials to participants on the day.</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participants and 3 cases,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additional seminars. (The basic goal is to achieve it in the first instance)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yen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participants and 3 business negotiations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case of shortfall,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participants, 13,500 yen per participant</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your company's past three seminars (for which fees apply) registers again for the current seminar, that seminar will not be subject to charges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Additionally, benefits include providing leads from those who download publicly available presentation materials, offering a branding dashboard, and providing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Content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participants,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Negotiation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 of recruitment and business negotiations!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Discussion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Majifolo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(Special </ns1:t>
                      </ns1:r>
                      <ns1:r>
                        <ns1:rPr lang="ja-JP" sz="1000" u="none" cap="none" strike="noStrike">
                          <ns1:solidFill>
                            <ns1:srgbClr val="163F9B"/>
                          </ns1:solidFill>
                          <ns1:latin typeface="BIZ UDPGothic"/>
                          <ns1:ea typeface="BIZ UDPGothic"/>
                          <ns1:cs typeface="BIZ UDPGothic"/>
                          <ns1:sym typeface="BIZ UDPGothic"/>
                        </ns1:rPr>
                        <ns1:t>Offer)※4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Every year for 10 people</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Every year for 20 people</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Every year for 40 people</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Every year for 80 people</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Majifolo can be conducted for up to 120 people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Majifolo Plus. A success fee of 30,000 yen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 gift is granted one year after joining Majisemi Club and every year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(Planned Revision)</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Simply a Webinar</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 as well</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 immediately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reliably connect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webinars to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the effectiveness of webinars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ns1:t>
            </ns1:r>
            <ns1:r>
              <ns1:rPr b="0" i="0" lang="ja-JP" sz="1800" u="none" cap="none" strike="noStrike">
                <ns1:solidFill>
                  <ns1:schemeClr val="accent4"/>
                </ns1:solidFill>
                <ns1:latin typeface="BIZ UDPGothic"/>
                <ns1:ea typeface="BIZ UDPGothic"/>
                <ns1:cs typeface="BIZ UDPGothic"/>
                <ns1:sym typeface="BIZ UDPGothic"/>
              </ns1:rPr>
              <ns1:t>consult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Content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Majifolo</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yen ×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specialists will contact participants and absentees via email and phone immediately after the seminar ends.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approximately 3,000 words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an option to provide seminar videos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offer it for free within certain usage limits. During the trial, neither paid nor free provision is available.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etc., long videos tend to be disliked. Therefore, we will edit and provide a 5-10 minute version.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replay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but were absent on the day, we will allow them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yen/10,000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Hold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hold a theme that leads to more business negotiations (appointments) for those who have previously registered for your webinars (your prospects), such as competitor comparisons, product introductions, demos, etc.</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yen</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We handle tasks such as creating the registration page, managing registrants, lending Zoom, and moderating on the day. (Attracting attendees is not included. You will need to handle that.)</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and panel discussions at your seminar. Please consult us about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Keynote speech by 'Evangelist AI' Digital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yen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but lack time to create a script or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yen per video～</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is a strategy to aim for top rankings in YouTube and Google video searches. Majisemi will create a custom AI avatar for your company and produce video content explaining terms. Scripts can also be delivered, and blog utilization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yen～</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recognize the strengths of your product. Majisemi will create a custom AI avatar for your company and produce product comparison video content. It can also be distributed in webinars.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we receive the order form/application form, a 100% cancellation fee will be charged.</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the equivalent of 20 visitors for general visitors and 30 slots for Majisemi Club members.</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 PM, 10 business days before the event date, it will be considered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Upon withdrawal from Majisemi Club, no refunds will be given for remaining slots.</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if you cancel within one year of starting the contract, a penalty will be applied.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specification</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yen</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Orders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made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 Ltd.</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description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 Ltd.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 specialized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opportunities for new encounters and experiences with</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digital-related products and services to promote the develop</ns1:t>
            </ns1:r>
            <ns1:r>
              <ns1:rPr b="0" i="0" lang="ja-JP" sz="1200" u="none" cap="none" strike="noStrike">
                <ns1:solidFill>
                  <ns1:schemeClr val="lt1"/>
                </ns1:solidFill>
                <ns1:latin typeface="BIZ UDPGothic"/>
                <ns1:ea typeface="BIZ UDPGothic"/>
                <ns1:cs typeface="BIZ UDPGothic"/>
                <ns1:sym typeface="BIZ UDPGothic"/>
              </ns1:rPr>
              <ns1:t>ment of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excellence and potential of technology widely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G.K.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(Agency)</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prioritized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Document download</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holding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Document download</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yen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